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548235"/>
    <a:srgbClr val="008000"/>
    <a:srgbClr val="6600FF"/>
    <a:srgbClr val="9933FF"/>
    <a:srgbClr val="0000FF"/>
    <a:srgbClr val="E6E6E6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" autoAdjust="0"/>
    <p:restoredTop sz="96391" autoAdjust="0"/>
  </p:normalViewPr>
  <p:slideViewPr>
    <p:cSldViewPr snapToGrid="0">
      <p:cViewPr>
        <p:scale>
          <a:sx n="100" d="100"/>
          <a:sy n="100" d="100"/>
        </p:scale>
        <p:origin x="654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BE74523B-3AED-45AC-98FC-B35470FB3693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B181D1D-B67A-4D1B-AAB4-7D3D5CC65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令和４年６月１日以降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64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・・・・・・・・・・・・・・・・・・・・・・・・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67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A0D-9032-4251-8A35-FC74491E27C6}" type="datetimeFigureOut">
              <a:rPr kumimoji="1" lang="ja-JP" altLang="en-US" smtClean="0"/>
              <a:t>2025/5/22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9.emf"/><Relationship Id="rId4" Type="http://schemas.openxmlformats.org/officeDocument/2006/relationships/image" Target="../media/image5.emf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08912" y="8945148"/>
            <a:ext cx="6648939" cy="8843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・お知らせ通知が届いて振込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口座等の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変更がない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方については、随時振込む予定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です。</a:t>
            </a:r>
            <a:endParaRPr kumimoji="1" lang="en-US" altLang="ja-JP" sz="1400" dirty="0" smtClean="0">
              <a:solidFill>
                <a:schemeClr val="tx1"/>
              </a:solidFill>
              <a:latin typeface="+mn-ea"/>
            </a:endParaRPr>
          </a:p>
          <a:p>
            <a:pPr marL="182563" indent="-182563"/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・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確認書または申請書の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提出が必要な方は、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岡谷市が受理した日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から概ね３週間以内が目安です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+mn-ea"/>
              </a:rPr>
              <a:t>。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9567" y="2548370"/>
            <a:ext cx="6637475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1485" y="2958753"/>
            <a:ext cx="6645082" cy="1651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支給対象となる世帯</a:t>
            </a:r>
            <a:endParaRPr kumimoji="1" lang="ja-JP" altLang="en-US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622424"/>
            <a:ext cx="6858000" cy="1021669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algn="ctr">
              <a:lnSpc>
                <a:spcPts val="3000"/>
              </a:lnSpc>
            </a:pPr>
            <a:endParaRPr kumimoji="1" lang="ja-JP" altLang="en-US" sz="2000" b="1" spc="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908" y="81538"/>
            <a:ext cx="6755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spc="30" dirty="0" smtClean="0">
                <a:solidFill>
                  <a:srgbClr val="66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ja-JP" altLang="en-US" b="1" spc="30" dirty="0">
                <a:solidFill>
                  <a:srgbClr val="66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kumimoji="1" lang="ja-JP" altLang="en-US" b="1" spc="30" dirty="0" smtClean="0">
                <a:solidFill>
                  <a:srgbClr val="66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年度住民税所得割非課税（均等割</a:t>
            </a:r>
            <a:r>
              <a:rPr kumimoji="1" lang="ja-JP" altLang="en-US" b="1" spc="30" dirty="0" smtClean="0">
                <a:solidFill>
                  <a:srgbClr val="66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のみ</a:t>
            </a:r>
            <a:r>
              <a:rPr kumimoji="1" lang="ja-JP" altLang="en-US" b="1" spc="30" dirty="0" smtClean="0">
                <a:solidFill>
                  <a:srgbClr val="66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課税）世帯</a:t>
            </a:r>
            <a:r>
              <a:rPr kumimoji="1" lang="ja-JP" altLang="en-US" b="1" spc="30" dirty="0" smtClean="0">
                <a:solidFill>
                  <a:srgbClr val="66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の方へ</a:t>
            </a:r>
            <a:endParaRPr kumimoji="1" lang="ja-JP" altLang="en-US" b="1" spc="30" dirty="0">
              <a:solidFill>
                <a:srgbClr val="6600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8985" y="2540835"/>
            <a:ext cx="6318057" cy="360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支給対象と申請の有無</a:t>
            </a:r>
            <a:endParaRPr kumimoji="1" lang="ja-JP" altLang="en-US" sz="22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25324" y="3266018"/>
            <a:ext cx="6491845" cy="1277942"/>
          </a:xfrm>
          <a:prstGeom prst="roundRect">
            <a:avLst>
              <a:gd name="adj" fmla="val 8827"/>
            </a:avLst>
          </a:prstGeom>
          <a:solidFill>
            <a:schemeClr val="bg1"/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基準日（令和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日）時点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、岡谷市に住民票がある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年度分の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住民税所得割非課税（住民税均等割のみ課税）世帯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や令和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月までの間に家計急変のあった世帯</a:t>
            </a:r>
            <a:endParaRPr kumimoji="1"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>
              <a:lnSpc>
                <a:spcPct val="110000"/>
              </a:lnSpc>
            </a:pPr>
            <a:r>
              <a:rPr kumimoji="1" lang="en-US" altLang="ja-JP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支援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金を受給するためには、</a:t>
            </a:r>
            <a:r>
              <a:rPr kumimoji="1" lang="ja-JP" altLang="en-US" sz="1550" u="sng" spc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手続きが必要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な場合があります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08912" y="9590193"/>
            <a:ext cx="6639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spc="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裏面</a:t>
            </a:r>
            <a:r>
              <a:rPr lang="ja-JP" altLang="en-US" sz="1400" b="1" spc="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r>
              <a:rPr lang="ja-JP" altLang="en-US" sz="1400" b="1" spc="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ご確認</a:t>
            </a:r>
            <a:r>
              <a:rPr lang="ja-JP" altLang="en-US" sz="1400" b="1" spc="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endParaRPr lang="ja-JP" altLang="en-US" sz="1400" b="1" spc="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20895" y="8511994"/>
            <a:ext cx="6638140" cy="390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36017" y="8522985"/>
            <a:ext cx="6338132" cy="379053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</a:t>
            </a:r>
            <a:r>
              <a:rPr kumimoji="1" lang="ja-JP" altLang="en-US" sz="2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</a:t>
            </a:r>
            <a:r>
              <a:rPr kumimoji="1" lang="ja-JP" altLang="en-US" sz="2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の支給時期</a:t>
            </a:r>
            <a:endParaRPr kumimoji="1" lang="ja-JP" altLang="en-US" sz="22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702877"/>
            <a:ext cx="685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kumimoji="1" lang="ja-JP" altLang="en-US" sz="2600" b="1" spc="200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長野県・岡谷市価格高騰特別対策支援金</a:t>
            </a:r>
            <a:endParaRPr kumimoji="1" lang="en-US" altLang="ja-JP" sz="2600" b="1" spc="200" dirty="0" smtClean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algn="ctr">
              <a:lnSpc>
                <a:spcPts val="3000"/>
              </a:lnSpc>
            </a:pPr>
            <a:r>
              <a:rPr kumimoji="1" lang="ja-JP" altLang="en-US" sz="1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（２万円</a:t>
            </a:r>
            <a:r>
              <a:rPr kumimoji="1" lang="en-US" altLang="ja-JP" sz="1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/1</a:t>
            </a:r>
            <a:r>
              <a:rPr kumimoji="1" lang="ja-JP" altLang="en-US" sz="1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世帯）</a:t>
            </a:r>
            <a:r>
              <a:rPr kumimoji="1" lang="ja-JP" altLang="en-US" sz="2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のご案内</a:t>
            </a:r>
            <a:endParaRPr kumimoji="1" lang="en-US" altLang="ja-JP" sz="26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20895" y="6203908"/>
            <a:ext cx="6628088" cy="224437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144000" rIns="3600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令和６年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１２月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１３日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時点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で岡谷市に住民登録が</a:t>
            </a:r>
            <a:r>
              <a:rPr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ある対象世帯に、送付されます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5940267" y="7974090"/>
            <a:ext cx="559235" cy="331046"/>
            <a:chOff x="6316928" y="1192835"/>
            <a:chExt cx="518400" cy="324000"/>
          </a:xfrm>
        </p:grpSpPr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16928" y="1192835"/>
              <a:ext cx="518400" cy="324000"/>
            </a:xfrm>
            <a:prstGeom prst="rect">
              <a:avLst/>
            </a:prstGeom>
            <a:noFill/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9165" y="1279092"/>
              <a:ext cx="62790" cy="56956"/>
            </a:xfrm>
            <a:prstGeom prst="rect">
              <a:avLst/>
            </a:prstGeom>
            <a:noFill/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9165" y="1335776"/>
              <a:ext cx="62790" cy="56956"/>
            </a:xfrm>
            <a:prstGeom prst="rect">
              <a:avLst/>
            </a:prstGeom>
            <a:noFill/>
          </p:spPr>
        </p:pic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09165" y="1393082"/>
              <a:ext cx="62790" cy="56956"/>
            </a:xfrm>
            <a:prstGeom prst="rect">
              <a:avLst/>
            </a:prstGeom>
            <a:noFill/>
          </p:spPr>
        </p:pic>
      </p:grpSp>
      <p:sp>
        <p:nvSpPr>
          <p:cNvPr id="10" name="角丸四角形 9"/>
          <p:cNvSpPr/>
          <p:nvPr/>
        </p:nvSpPr>
        <p:spPr>
          <a:xfrm>
            <a:off x="5629199" y="343421"/>
            <a:ext cx="984603" cy="2671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noFill/>
              </a:rPr>
              <a:t>岡谷市</a:t>
            </a:r>
            <a:endParaRPr kumimoji="1" lang="ja-JP" altLang="en-US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52229" y="6488282"/>
            <a:ext cx="1863909" cy="530953"/>
          </a:xfrm>
          <a:prstGeom prst="roundRect">
            <a:avLst/>
          </a:prstGeom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u="sng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お知らせ</a:t>
            </a:r>
            <a:r>
              <a:rPr kumimoji="1" lang="ja-JP" altLang="en-US" sz="1400" b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通知</a:t>
            </a:r>
            <a:endParaRPr kumimoji="1" lang="en-US" altLang="ja-JP" sz="1400" b="1" u="sng" dirty="0" smtClean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ja-JP" altLang="en-US" sz="1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が</a:t>
            </a:r>
            <a:r>
              <a:rPr kumimoji="1" lang="ja-JP" altLang="en-US" sz="1400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届いた世帯</a:t>
            </a:r>
            <a:endParaRPr kumimoji="1" lang="ja-JP" altLang="en-US" sz="1400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55103" y="7443137"/>
            <a:ext cx="1854672" cy="530953"/>
          </a:xfrm>
          <a:prstGeom prst="roundRect">
            <a:avLst/>
          </a:prstGeom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u="sng" dirty="0" smtClean="0">
                <a:solidFill>
                  <a:srgbClr val="FFFF00"/>
                </a:solidFill>
              </a:rPr>
              <a:t>確認書または申請書</a:t>
            </a:r>
            <a:endParaRPr kumimoji="1" lang="en-US" altLang="ja-JP" sz="1400" b="1" u="sng" dirty="0" smtClean="0">
              <a:solidFill>
                <a:srgbClr val="FFFF00"/>
              </a:solidFill>
            </a:endParaRPr>
          </a:p>
          <a:p>
            <a:pPr algn="ctr"/>
            <a:r>
              <a:rPr kumimoji="1" lang="ja-JP" altLang="en-US" sz="1400" b="1" dirty="0" smtClean="0">
                <a:solidFill>
                  <a:srgbClr val="FFFF00"/>
                </a:solidFill>
              </a:rPr>
              <a:t>が届いた世帯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365560" y="6259254"/>
            <a:ext cx="2814016" cy="8565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kumimoji="1" lang="ja-JP" altLang="en-US" sz="1300" b="1" u="sng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●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申請手続きは必要ありません</a:t>
            </a:r>
            <a:endParaRPr kumimoji="1" lang="en-US" altLang="ja-JP" sz="1300" b="1" u="sng" dirty="0" smtClean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82563" indent="-182563"/>
            <a:r>
              <a:rPr kumimoji="1" lang="en-US" altLang="ja-JP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※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振込</a:t>
            </a:r>
            <a:r>
              <a:rPr kumimoji="1" lang="ja-JP" altLang="en-US" sz="1300" b="1" u="sng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口座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を変更したい場合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／支援金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の受給を辞退したい場合のみ届出が必要です。</a:t>
            </a:r>
            <a:endParaRPr kumimoji="1" lang="en-US" altLang="ja-JP" sz="1300" b="1" u="sng" dirty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365559" y="7179491"/>
            <a:ext cx="2820097" cy="10137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r>
              <a:rPr kumimoji="1" lang="ja-JP" altLang="en-US" sz="1300" b="1" u="sng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●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返送が必要です</a:t>
            </a:r>
            <a:endParaRPr kumimoji="1" lang="en-US" altLang="ja-JP" sz="1300" b="1" u="sng" dirty="0" smtClean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82563" indent="-182563"/>
            <a:r>
              <a:rPr kumimoji="1" lang="en-US" altLang="ja-JP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※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確認書または申請書に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必要事項を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記入、添付書類を同封して</a:t>
            </a:r>
            <a:r>
              <a:rPr kumimoji="1" lang="ja-JP" altLang="en-US" sz="1300" b="1" u="sng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、同封の返信用封筒で提出してください。</a:t>
            </a:r>
            <a:endParaRPr kumimoji="1" lang="en-US" altLang="ja-JP" sz="1300" b="1" u="sng" dirty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15" y="333896"/>
            <a:ext cx="287139" cy="287139"/>
          </a:xfrm>
          <a:prstGeom prst="rect">
            <a:avLst/>
          </a:prstGeom>
        </p:spPr>
      </p:pic>
      <p:sp>
        <p:nvSpPr>
          <p:cNvPr id="49" name="下矢印 48"/>
          <p:cNvSpPr/>
          <p:nvPr/>
        </p:nvSpPr>
        <p:spPr>
          <a:xfrm rot="16200000">
            <a:off x="5017248" y="6627015"/>
            <a:ext cx="669428" cy="273220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5536197" y="7421866"/>
            <a:ext cx="1139007" cy="478983"/>
          </a:xfrm>
          <a:prstGeom prst="roundRect">
            <a:avLst/>
          </a:prstGeom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rgbClr val="FF99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令和７年</a:t>
            </a:r>
            <a:endParaRPr kumimoji="1" lang="en-US" altLang="ja-JP" sz="1400" b="1" dirty="0" smtClean="0">
              <a:solidFill>
                <a:srgbClr val="FF99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ja-JP" altLang="en-US" sz="1400" b="1" dirty="0" smtClean="0">
                <a:solidFill>
                  <a:srgbClr val="FF99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９月１日</a:t>
            </a:r>
            <a:endParaRPr kumimoji="1" lang="en-US" altLang="ja-JP" sz="1400" b="1" dirty="0" smtClean="0">
              <a:solidFill>
                <a:srgbClr val="FF99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1" name="下矢印 50"/>
          <p:cNvSpPr/>
          <p:nvPr/>
        </p:nvSpPr>
        <p:spPr>
          <a:xfrm rot="16200000">
            <a:off x="1861007" y="7558476"/>
            <a:ext cx="669428" cy="286641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16200000">
            <a:off x="1856485" y="6615347"/>
            <a:ext cx="669428" cy="286640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565165" y="6229350"/>
            <a:ext cx="1071863" cy="257582"/>
          </a:xfrm>
          <a:prstGeom prst="roundRect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1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申請期限</a:t>
            </a:r>
            <a:endParaRPr kumimoji="1" lang="en-US" altLang="ja-JP" sz="1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505374" y="6527250"/>
            <a:ext cx="1171466" cy="478983"/>
          </a:xfrm>
          <a:prstGeom prst="roundRect">
            <a:avLst/>
          </a:prstGeom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rgbClr val="FF99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令和７年</a:t>
            </a:r>
            <a:endParaRPr kumimoji="1" lang="en-US" altLang="ja-JP" sz="1400" b="1" dirty="0" smtClean="0">
              <a:solidFill>
                <a:srgbClr val="FF99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kumimoji="1" lang="ja-JP" altLang="en-US" sz="1400" b="1" smtClean="0">
                <a:solidFill>
                  <a:srgbClr val="FF9999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６月１６日</a:t>
            </a:r>
            <a:endParaRPr kumimoji="1" lang="en-US" altLang="ja-JP" sz="1400" b="1" dirty="0" smtClean="0">
              <a:solidFill>
                <a:srgbClr val="FF999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2" name="下矢印 51"/>
          <p:cNvSpPr/>
          <p:nvPr/>
        </p:nvSpPr>
        <p:spPr>
          <a:xfrm rot="16200000">
            <a:off x="5017861" y="7525573"/>
            <a:ext cx="669428" cy="284800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08912" y="1688759"/>
            <a:ext cx="6695755" cy="79940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0000"/>
              </a:lnSpc>
            </a:pP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エネルギー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・食料品等の物価高騰に直面する</a:t>
            </a:r>
            <a:r>
              <a:rPr kumimoji="1" lang="ja-JP" altLang="en-US" sz="155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住民税所得割</a:t>
            </a:r>
            <a:r>
              <a:rPr kumimoji="1" lang="ja-JP" altLang="en-US" sz="155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非課税（</a:t>
            </a:r>
            <a:r>
              <a:rPr kumimoji="1" lang="ja-JP" altLang="en-US" sz="1550" b="1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住民税均等割のみ</a:t>
            </a:r>
            <a:r>
              <a:rPr kumimoji="1" lang="ja-JP" altLang="en-US" sz="1550" b="1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課税）世帯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対し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en-US" altLang="ja-JP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世帯あたり</a:t>
            </a:r>
            <a:r>
              <a:rPr kumimoji="1" lang="en-US" altLang="ja-JP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を支援金の給付をします。</a:t>
            </a:r>
            <a:endParaRPr kumimoji="1" lang="ja-JP" altLang="en-US" sz="15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19542" y="4673534"/>
            <a:ext cx="6645082" cy="1466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支給</a:t>
            </a:r>
            <a:r>
              <a:rPr kumimoji="1"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対象とならない世帯</a:t>
            </a:r>
            <a:endParaRPr kumimoji="1" lang="ja-JP" altLang="en-US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83359" y="5030461"/>
            <a:ext cx="6491845" cy="1077627"/>
          </a:xfrm>
          <a:prstGeom prst="roundRect">
            <a:avLst>
              <a:gd name="adj" fmla="val 8827"/>
            </a:avLst>
          </a:prstGeom>
          <a:solidFill>
            <a:schemeClr val="bg1"/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285750" lvl="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非課税世帯へ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年度岡谷市</a:t>
            </a:r>
            <a:r>
              <a:rPr kumimoji="1" lang="ja-JP" altLang="en-US" sz="155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物価高騰重点支援給付</a:t>
            </a:r>
            <a:r>
              <a:rPr kumimoji="1" lang="ja-JP" altLang="en-US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金（</a:t>
            </a:r>
            <a:r>
              <a:rPr kumimoji="1" lang="en-US" altLang="ja-JP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世帯あたり</a:t>
            </a:r>
            <a:r>
              <a:rPr kumimoji="1" lang="en-US" altLang="ja-JP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550" u="sng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万円）の</a:t>
            </a:r>
            <a:r>
              <a:rPr kumimoji="1" lang="ja-JP" altLang="en-US" sz="155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支給対象世帯</a:t>
            </a:r>
            <a:r>
              <a:rPr kumimoji="1" lang="ja-JP" altLang="en-US" sz="155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には支給されません</a:t>
            </a:r>
            <a:r>
              <a:rPr kumimoji="1" lang="ja-JP" altLang="en-US" sz="155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6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全員が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住民税所得割課税者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から扶養されている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は、支給されません。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8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/>
          <p:cNvSpPr/>
          <p:nvPr/>
        </p:nvSpPr>
        <p:spPr>
          <a:xfrm>
            <a:off x="114263" y="4962344"/>
            <a:ext cx="6645082" cy="964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世帯員全員のそれぞれの年収見込額（令和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月までの任意の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か月収入</a:t>
            </a:r>
            <a:r>
              <a:rPr kumimoji="1"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×12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倍）が住民税所得割非課税（均等割のみ課税）相当となった世帯は対象となります。</a:t>
            </a:r>
            <a:endParaRPr kumimoji="1" lang="en-US" altLang="ja-JP" sz="1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●支援金を受け取るには、申請が必要です。</a:t>
            </a:r>
            <a:endParaRPr kumimoji="1" lang="ja-JP" altLang="en-US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1683563" y="3796424"/>
            <a:ext cx="2498064" cy="602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10035" y="6391976"/>
            <a:ext cx="6649309" cy="1186273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36000" rtlCol="0" anchor="t" anchorCtr="0">
            <a:spAutoFit/>
          </a:bodyPr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・確認書または申請書の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返送の際、添付書類が同封されていない。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・必要な個所に☑がなされていない。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・昼間連絡がつく電話番号にかけても出ない、もしくは使われていない。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</a:t>
            </a:r>
            <a:r>
              <a:rPr kumimoji="1" lang="ja-JP" altLang="en-US" sz="1400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提出物に不備が発生すると、不備を解消するまで受給できません。返送の前に</a:t>
            </a:r>
            <a:endParaRPr kumimoji="1" lang="en-US" altLang="ja-JP" sz="1400" u="sng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400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確認をお願いします。</a:t>
            </a:r>
            <a:endParaRPr kumimoji="1" lang="en-US" altLang="ja-JP" sz="1400" u="sng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76163" y="38100"/>
            <a:ext cx="666599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69234" y="38100"/>
            <a:ext cx="6376230" cy="360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支給対象世帯確認フローチャート</a:t>
            </a:r>
            <a:endParaRPr kumimoji="1" lang="ja-JP" altLang="en-US" sz="22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76163" y="7643362"/>
            <a:ext cx="6730073" cy="1087624"/>
          </a:xfrm>
          <a:prstGeom prst="roundRect">
            <a:avLst>
              <a:gd name="adj" fmla="val 0"/>
            </a:avLst>
          </a:prstGeom>
          <a:noFill/>
          <a:ln w="635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住民税所得割非課税（均等割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のみ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課税）世帯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対する支援金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「振り込め詐欺」や「個人情報の詐取」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にご注意ください！</a:t>
            </a:r>
            <a:endParaRPr kumimoji="1" lang="en-US" altLang="ja-JP" sz="1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自宅や職場などに都道府県・市町村や国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の職員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などをかたる不審な電話や郵便があった場合は、お住まいの市町村や最寄りの警察署か警察相談専用電話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＃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9110)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にご連絡ください。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6" name="楕円 85"/>
          <p:cNvSpPr/>
          <p:nvPr/>
        </p:nvSpPr>
        <p:spPr>
          <a:xfrm>
            <a:off x="241102" y="7700233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208416" y="7696739"/>
            <a:ext cx="5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2328" y="7529964"/>
            <a:ext cx="755672" cy="831412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6323" y="8350948"/>
            <a:ext cx="492289" cy="491522"/>
          </a:xfrm>
          <a:prstGeom prst="rect">
            <a:avLst/>
          </a:prstGeom>
        </p:spPr>
      </p:pic>
      <p:graphicFrame>
        <p:nvGraphicFramePr>
          <p:cNvPr id="90" name="表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31806"/>
              </p:ext>
            </p:extLst>
          </p:nvPr>
        </p:nvGraphicFramePr>
        <p:xfrm>
          <a:off x="39684" y="8722919"/>
          <a:ext cx="6778632" cy="114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632">
                  <a:extLst>
                    <a:ext uri="{9D8B030D-6E8A-4147-A177-3AD203B41FA5}">
                      <a16:colId xmlns:a16="http://schemas.microsoft.com/office/drawing/2014/main" val="3321389872"/>
                    </a:ext>
                  </a:extLst>
                </a:gridCol>
              </a:tblGrid>
              <a:tr h="24398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ja-JP" altLang="en-US" sz="1600" spc="200" baseline="0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お問い合わせ　</a:t>
                      </a:r>
                      <a:endParaRPr kumimoji="1" lang="ja-JP" altLang="en-US" sz="1600" spc="200" baseline="0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18000" marB="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45696"/>
                  </a:ext>
                </a:extLst>
              </a:tr>
              <a:tr h="86373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岡谷市役所 健康福祉部 社会福祉課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市役所２階）</a:t>
                      </a:r>
                      <a:endParaRPr kumimoji="1" lang="en-US" altLang="ja-JP" sz="28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28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 </a:t>
                      </a:r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0266</a:t>
                      </a:r>
                      <a:r>
                        <a:rPr kumimoji="1" lang="ja-JP" altLang="en-US" sz="2400" b="1" dirty="0" err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ｰ</a:t>
                      </a:r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</a:t>
                      </a:r>
                      <a:r>
                        <a:rPr kumimoji="1" lang="ja-JP" altLang="en-US" sz="2400" b="1" dirty="0" err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ｰ</a:t>
                      </a:r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4811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　　　　　　　　　　　　　　　　　　 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72000" marB="36000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64660"/>
                  </a:ext>
                </a:extLst>
              </a:tr>
            </a:tbl>
          </a:graphicData>
        </a:graphic>
      </p:graphicFrame>
      <p:pic>
        <p:nvPicPr>
          <p:cNvPr id="91" name="図 9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429" y="9204147"/>
            <a:ext cx="432586" cy="43200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66638" y="492373"/>
            <a:ext cx="6705674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r>
              <a:rPr kumimoji="1"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時点で岡谷市に住民票がある世帯が前提条件です。</a:t>
            </a:r>
            <a:endParaRPr kumimoji="1" lang="ja-JP" altLang="en-US" sz="1400" b="1" spc="8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793" y="6530472"/>
            <a:ext cx="332399" cy="2520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778" y="4540991"/>
            <a:ext cx="618246" cy="468708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6650" y="8084446"/>
            <a:ext cx="623084" cy="468000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605678" y="4005679"/>
            <a:ext cx="575293" cy="383707"/>
            <a:chOff x="6188474" y="3749977"/>
            <a:chExt cx="665744" cy="376190"/>
          </a:xfrm>
        </p:grpSpPr>
        <p:sp>
          <p:nvSpPr>
            <p:cNvPr id="62" name="正方形/長方形 61"/>
            <p:cNvSpPr/>
            <p:nvPr/>
          </p:nvSpPr>
          <p:spPr>
            <a:xfrm>
              <a:off x="6188474" y="3749977"/>
              <a:ext cx="665744" cy="376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/>
          </p:nvGrpSpPr>
          <p:grpSpPr>
            <a:xfrm>
              <a:off x="6255849" y="3766166"/>
              <a:ext cx="576000" cy="360000"/>
              <a:chOff x="7798411" y="2217695"/>
              <a:chExt cx="646594" cy="444953"/>
            </a:xfrm>
          </p:grpSpPr>
          <p:pic>
            <p:nvPicPr>
              <p:cNvPr id="65" name="図 6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798411" y="2217695"/>
                <a:ext cx="646594" cy="444953"/>
              </a:xfrm>
              <a:prstGeom prst="rect">
                <a:avLst/>
              </a:prstGeom>
              <a:noFill/>
            </p:spPr>
          </p:pic>
          <p:pic>
            <p:nvPicPr>
              <p:cNvPr id="66" name="図 65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01953" y="2324307"/>
                <a:ext cx="70485" cy="70397"/>
              </a:xfrm>
              <a:prstGeom prst="rect">
                <a:avLst/>
              </a:prstGeom>
              <a:noFill/>
            </p:spPr>
          </p:pic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01953" y="2394367"/>
                <a:ext cx="70485" cy="70397"/>
              </a:xfrm>
              <a:prstGeom prst="rect">
                <a:avLst/>
              </a:prstGeom>
              <a:noFill/>
            </p:spPr>
          </p:pic>
          <p:pic>
            <p:nvPicPr>
              <p:cNvPr id="72" name="図 71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901953" y="2465197"/>
                <a:ext cx="70485" cy="70397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正方形/長方形 2"/>
          <p:cNvSpPr/>
          <p:nvPr/>
        </p:nvSpPr>
        <p:spPr>
          <a:xfrm>
            <a:off x="3149339" y="9308864"/>
            <a:ext cx="361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/>
              <a:t>内　　線　</a:t>
            </a:r>
            <a:r>
              <a:rPr lang="en-US" altLang="ja-JP" sz="1600" b="1" dirty="0" smtClean="0"/>
              <a:t>1258</a:t>
            </a:r>
            <a:r>
              <a:rPr lang="ja-JP" altLang="en-US" sz="1600" b="1" dirty="0" err="1" smtClean="0"/>
              <a:t>、</a:t>
            </a:r>
            <a:r>
              <a:rPr lang="en-US" altLang="ja-JP" sz="1600" b="1" dirty="0" smtClean="0"/>
              <a:t>1253</a:t>
            </a:r>
            <a:r>
              <a:rPr lang="ja-JP" altLang="en-US" sz="1600" b="1" dirty="0" err="1" smtClean="0"/>
              <a:t>、</a:t>
            </a:r>
            <a:r>
              <a:rPr lang="en-US" altLang="ja-JP" sz="1600" b="1" dirty="0" smtClean="0"/>
              <a:t>1263</a:t>
            </a:r>
            <a:r>
              <a:rPr lang="ja-JP" altLang="en-US" sz="1600" b="1" dirty="0" err="1" smtClean="0"/>
              <a:t>、</a:t>
            </a:r>
            <a:r>
              <a:rPr lang="en-US" altLang="ja-JP" sz="1600" b="1" dirty="0" smtClean="0"/>
              <a:t>1223</a:t>
            </a:r>
            <a:endParaRPr lang="en-US" altLang="ja-JP" sz="1600" b="1" dirty="0" smtClean="0"/>
          </a:p>
          <a:p>
            <a:r>
              <a:rPr lang="ja-JP" altLang="en-US" sz="1600" b="1" dirty="0" smtClean="0"/>
              <a:t>受付時間　平日 </a:t>
            </a:r>
            <a:r>
              <a:rPr lang="en-US" altLang="ja-JP" sz="1600" b="1" dirty="0" smtClean="0"/>
              <a:t>8</a:t>
            </a:r>
            <a:r>
              <a:rPr lang="ja-JP" altLang="en-US" sz="1600" b="1" dirty="0" smtClean="0"/>
              <a:t>：</a:t>
            </a:r>
            <a:r>
              <a:rPr lang="en-US" altLang="ja-JP" sz="1600" b="1" dirty="0" smtClean="0"/>
              <a:t>30</a:t>
            </a:r>
            <a:r>
              <a:rPr lang="ja-JP" altLang="en-US" sz="1600" b="1" dirty="0" smtClean="0"/>
              <a:t>～</a:t>
            </a:r>
            <a:r>
              <a:rPr lang="en-US" altLang="ja-JP" sz="1600" b="1" dirty="0" smtClean="0"/>
              <a:t>17</a:t>
            </a:r>
            <a:r>
              <a:rPr lang="ja-JP" altLang="en-US" sz="1600" b="1" dirty="0" smtClean="0"/>
              <a:t>：</a:t>
            </a:r>
            <a:r>
              <a:rPr lang="en-US" altLang="ja-JP" sz="1600" b="1" dirty="0" smtClean="0"/>
              <a:t>15</a:t>
            </a:r>
            <a:endParaRPr lang="ja-JP" altLang="en-US" sz="1600" b="1" dirty="0"/>
          </a:p>
        </p:txBody>
      </p:sp>
      <p:sp>
        <p:nvSpPr>
          <p:cNvPr id="43" name="正方形/長方形 42"/>
          <p:cNvSpPr/>
          <p:nvPr/>
        </p:nvSpPr>
        <p:spPr>
          <a:xfrm>
            <a:off x="4870250" y="1040533"/>
            <a:ext cx="1936872" cy="1016996"/>
          </a:xfrm>
          <a:prstGeom prst="rect">
            <a:avLst/>
          </a:prstGeom>
          <a:noFill/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72000" bIns="36000" rtlCol="0" anchor="ctr" anchorCtr="0">
            <a:spAutoFit/>
          </a:bodyPr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‣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別居の親・子等から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扶養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されて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いる。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‣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単身赴任の課税者から</a:t>
            </a:r>
            <a:endParaRPr kumimoji="1" lang="en-US" altLang="ja-JP" sz="1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扶養　等　　　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257490" y="877649"/>
            <a:ext cx="1369796" cy="1063618"/>
          </a:xfrm>
          <a:prstGeom prst="roundRect">
            <a:avLst>
              <a:gd name="adj" fmla="val 1456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令和６年度</a:t>
            </a:r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kumimoji="1" lang="ja-JP" altLang="en-US" sz="1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住民税所得割非課税（均等割のみ課税）世帯</a:t>
            </a:r>
            <a:endParaRPr kumimoji="1" lang="en-US" altLang="ja-JP" sz="1400" b="1" dirty="0" smtClean="0"/>
          </a:p>
        </p:txBody>
      </p:sp>
      <p:sp>
        <p:nvSpPr>
          <p:cNvPr id="46" name="下矢印 45"/>
          <p:cNvSpPr/>
          <p:nvPr/>
        </p:nvSpPr>
        <p:spPr>
          <a:xfrm rot="16200000">
            <a:off x="1684068" y="1101875"/>
            <a:ext cx="669428" cy="689488"/>
          </a:xfrm>
          <a:prstGeom prst="downArrow">
            <a:avLst>
              <a:gd name="adj1" fmla="val 50000"/>
              <a:gd name="adj2" fmla="val 46410"/>
            </a:avLst>
          </a:prstGeom>
          <a:solidFill>
            <a:srgbClr val="FFC000"/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はい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2371077" y="944015"/>
            <a:ext cx="1372806" cy="964956"/>
          </a:xfrm>
          <a:prstGeom prst="roundRect">
            <a:avLst>
              <a:gd name="adj" fmla="val 14569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世帯全員が</a:t>
            </a:r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住民税課税者から</a:t>
            </a:r>
            <a:r>
              <a:rPr kumimoji="1" lang="ja-JP" altLang="en-US" sz="1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扶養されている</a:t>
            </a:r>
            <a:endParaRPr kumimoji="1" lang="en-US" altLang="ja-JP" sz="1400" b="1" dirty="0" smtClean="0"/>
          </a:p>
        </p:txBody>
      </p:sp>
      <p:sp>
        <p:nvSpPr>
          <p:cNvPr id="61" name="下矢印 60"/>
          <p:cNvSpPr/>
          <p:nvPr/>
        </p:nvSpPr>
        <p:spPr>
          <a:xfrm>
            <a:off x="2123966" y="3378304"/>
            <a:ext cx="1619917" cy="345132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2">
              <a:lumMod val="40000"/>
              <a:lumOff val="60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いいえ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7737" y="240811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対象外</a:t>
            </a:r>
          </a:p>
        </p:txBody>
      </p:sp>
      <p:sp>
        <p:nvSpPr>
          <p:cNvPr id="64" name="下矢印 63"/>
          <p:cNvSpPr/>
          <p:nvPr/>
        </p:nvSpPr>
        <p:spPr>
          <a:xfrm rot="16200000">
            <a:off x="3833018" y="1072984"/>
            <a:ext cx="619823" cy="689488"/>
          </a:xfrm>
          <a:prstGeom prst="downArrow">
            <a:avLst>
              <a:gd name="adj1" fmla="val 50000"/>
              <a:gd name="adj2" fmla="val 46410"/>
            </a:avLst>
          </a:prstGeom>
          <a:solidFill>
            <a:srgbClr val="FFC000"/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rtlCol="0" anchor="ctr" anchorCtr="1"/>
          <a:lstStyle/>
          <a:p>
            <a:pPr algn="ctr"/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はい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110035" y="2404965"/>
            <a:ext cx="1517251" cy="1990645"/>
          </a:xfrm>
          <a:prstGeom prst="roundRect">
            <a:avLst>
              <a:gd name="adj" fmla="val 152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下矢印 73"/>
          <p:cNvSpPr/>
          <p:nvPr/>
        </p:nvSpPr>
        <p:spPr>
          <a:xfrm>
            <a:off x="2247521" y="1997736"/>
            <a:ext cx="1619917" cy="345132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2">
              <a:lumMod val="40000"/>
              <a:lumOff val="60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いいえ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角丸四角形 74"/>
          <p:cNvSpPr/>
          <p:nvPr/>
        </p:nvSpPr>
        <p:spPr>
          <a:xfrm>
            <a:off x="4486415" y="930696"/>
            <a:ext cx="2255738" cy="1074448"/>
          </a:xfrm>
          <a:prstGeom prst="roundRect">
            <a:avLst>
              <a:gd name="adj" fmla="val 1527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>
            <a:off x="4465369" y="1058537"/>
            <a:ext cx="430887" cy="74126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対象外</a:t>
            </a:r>
          </a:p>
        </p:txBody>
      </p:sp>
      <p:sp>
        <p:nvSpPr>
          <p:cNvPr id="82" name="下矢印 81"/>
          <p:cNvSpPr/>
          <p:nvPr/>
        </p:nvSpPr>
        <p:spPr>
          <a:xfrm>
            <a:off x="4597464" y="3382866"/>
            <a:ext cx="1619917" cy="345132"/>
          </a:xfrm>
          <a:prstGeom prst="downArrow">
            <a:avLst>
              <a:gd name="adj1" fmla="val 50000"/>
              <a:gd name="adj2" fmla="val 46410"/>
            </a:avLst>
          </a:prstGeom>
          <a:solidFill>
            <a:srgbClr val="FFC000"/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はい</a:t>
            </a:r>
          </a:p>
        </p:txBody>
      </p:sp>
      <p:sp>
        <p:nvSpPr>
          <p:cNvPr id="83" name="下矢印 82"/>
          <p:cNvSpPr/>
          <p:nvPr/>
        </p:nvSpPr>
        <p:spPr>
          <a:xfrm>
            <a:off x="132429" y="2003586"/>
            <a:ext cx="1619917" cy="345132"/>
          </a:xfrm>
          <a:prstGeom prst="downArrow">
            <a:avLst>
              <a:gd name="adj1" fmla="val 50000"/>
              <a:gd name="adj2" fmla="val 46410"/>
            </a:avLst>
          </a:prstGeom>
          <a:solidFill>
            <a:schemeClr val="accent2">
              <a:lumMod val="40000"/>
              <a:lumOff val="60000"/>
            </a:schemeClr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いいえ</a:t>
            </a:r>
            <a:endParaRPr kumimoji="1" lang="ja-JP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0204" y="3908602"/>
            <a:ext cx="437398" cy="398170"/>
          </a:xfrm>
          <a:prstGeom prst="rect">
            <a:avLst/>
          </a:prstGeom>
        </p:spPr>
      </p:pic>
      <p:sp>
        <p:nvSpPr>
          <p:cNvPr id="95" name="正方形/長方形 94"/>
          <p:cNvSpPr/>
          <p:nvPr/>
        </p:nvSpPr>
        <p:spPr>
          <a:xfrm>
            <a:off x="1683563" y="3904243"/>
            <a:ext cx="2506225" cy="414928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1" lang="ja-JP" altLang="en-US" sz="1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お知らせ</a:t>
            </a:r>
            <a:r>
              <a:rPr kumimoji="1" lang="ja-JP" altLang="en-US" sz="1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通知書の世帯</a:t>
            </a:r>
            <a:endParaRPr kumimoji="1" lang="ja-JP" altLang="en-US" sz="16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4337025" y="3790337"/>
            <a:ext cx="2333174" cy="6052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4355188" y="3844024"/>
            <a:ext cx="2315011" cy="505494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pPr algn="ctr"/>
            <a:r>
              <a:rPr kumimoji="1" lang="ja-JP" altLang="en-US" sz="16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確認書または申請書の世帯</a:t>
            </a:r>
            <a:endParaRPr kumimoji="1" lang="ja-JP" altLang="en-US" sz="16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963" y="2759161"/>
            <a:ext cx="1650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/>
              <a:t>‣</a:t>
            </a:r>
            <a:r>
              <a:rPr lang="ja-JP" altLang="en-US" sz="1200" dirty="0" smtClean="0"/>
              <a:t>非課税世帯への重点支援給付</a:t>
            </a:r>
            <a:r>
              <a:rPr lang="ja-JP" altLang="en-US" sz="1200" dirty="0" smtClean="0"/>
              <a:t>金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３万円</a:t>
            </a:r>
            <a:r>
              <a:rPr lang="en-US" altLang="ja-JP" sz="1200" dirty="0" smtClean="0"/>
              <a:t>)</a:t>
            </a:r>
            <a:r>
              <a:rPr lang="ja-JP" altLang="en-US" sz="1200" dirty="0" smtClean="0"/>
              <a:t>支給</a:t>
            </a:r>
            <a:r>
              <a:rPr lang="ja-JP" altLang="en-US" sz="1200" dirty="0" smtClean="0"/>
              <a:t>対象世帯。</a:t>
            </a:r>
            <a:endParaRPr lang="en-US" altLang="ja-JP" sz="1200" dirty="0" smtClean="0"/>
          </a:p>
          <a:p>
            <a:endParaRPr lang="en-US" altLang="ja-JP" sz="1200" dirty="0" smtClean="0"/>
          </a:p>
          <a:p>
            <a:r>
              <a:rPr lang="en-US" altLang="ja-JP" sz="1200" dirty="0"/>
              <a:t>‣</a:t>
            </a:r>
            <a:r>
              <a:rPr lang="ja-JP" altLang="en-US" sz="1200" dirty="0" smtClean="0"/>
              <a:t>令和６年度</a:t>
            </a:r>
            <a:r>
              <a:rPr lang="ja-JP" altLang="en-US" sz="1200" dirty="0" smtClean="0"/>
              <a:t>住民税所得割が課税されている世帯。</a:t>
            </a:r>
            <a:endParaRPr lang="ja-JP" altLang="en-US" sz="1200" dirty="0"/>
          </a:p>
        </p:txBody>
      </p:sp>
      <p:sp>
        <p:nvSpPr>
          <p:cNvPr id="2" name="正方形/長方形 1"/>
          <p:cNvSpPr/>
          <p:nvPr/>
        </p:nvSpPr>
        <p:spPr>
          <a:xfrm>
            <a:off x="1752346" y="2387417"/>
            <a:ext cx="5010265" cy="90537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0" eaLnBrk="0" hangingPunct="0"/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❶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世帯に未申告者がいる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0" eaLnBrk="0" hangingPunct="0"/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❷世帯に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以降に転入した人が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いる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14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0" eaLnBrk="0" hangingPunct="0"/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❸過去</a:t>
            </a:r>
            <a:r>
              <a:rPr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に給付金を本人（世帯主）以外の口座で受け取った</a:t>
            </a:r>
            <a:r>
              <a:rPr lang="ja-JP" altLang="en-US" sz="1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03488" y="4512134"/>
            <a:ext cx="666599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96559" y="4512134"/>
            <a:ext cx="6376230" cy="360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家計急変のあった世帯</a:t>
            </a:r>
            <a:endParaRPr kumimoji="1" lang="ja-JP" altLang="en-US" sz="22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04738" y="5988407"/>
            <a:ext cx="6665990" cy="36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397809" y="5988407"/>
            <a:ext cx="6376230" cy="360000"/>
          </a:xfrm>
          <a:prstGeom prst="rect">
            <a:avLst/>
          </a:prstGeom>
          <a:solidFill>
            <a:srgbClr val="66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よくある不備</a:t>
            </a:r>
            <a:endParaRPr kumimoji="1" lang="ja-JP" altLang="en-US" sz="2200" b="1" spc="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0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4385</TotalTime>
  <Words>855</Words>
  <Application>Microsoft Office PowerPoint</Application>
  <PresentationFormat>A4 210 x 297 mm</PresentationFormat>
  <Paragraphs>78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Aharoni</vt:lpstr>
      <vt:lpstr>HGP創英角ｺﾞｼｯｸUB</vt:lpstr>
      <vt:lpstr>HG丸ｺﾞｼｯｸM-PRO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 正毅(watanabe-masaki)</dc:creator>
  <cp:lastModifiedBy>職員</cp:lastModifiedBy>
  <cp:revision>247</cp:revision>
  <cp:lastPrinted>2025-05-23T05:19:53Z</cp:lastPrinted>
  <dcterms:created xsi:type="dcterms:W3CDTF">2021-11-18T09:11:46Z</dcterms:created>
  <dcterms:modified xsi:type="dcterms:W3CDTF">2025-05-23T05:42:26Z</dcterms:modified>
</cp:coreProperties>
</file>